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74" r:id="rId3"/>
    <p:sldId id="275" r:id="rId4"/>
    <p:sldId id="276" r:id="rId5"/>
    <p:sldId id="273" r:id="rId6"/>
    <p:sldId id="259" r:id="rId7"/>
    <p:sldId id="260" r:id="rId8"/>
    <p:sldId id="262" r:id="rId9"/>
    <p:sldId id="263" r:id="rId10"/>
    <p:sldId id="264" r:id="rId11"/>
    <p:sldId id="266" r:id="rId12"/>
    <p:sldId id="265" r:id="rId13"/>
    <p:sldId id="268" r:id="rId14"/>
    <p:sldId id="269" r:id="rId15"/>
    <p:sldId id="270" r:id="rId16"/>
    <p:sldId id="271" r:id="rId17"/>
    <p:sldId id="272"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0DD"/>
    <a:srgbClr val="BBD9E3"/>
    <a:srgbClr val="66FFCC"/>
    <a:srgbClr val="006462"/>
    <a:srgbClr val="006A68"/>
    <a:srgbClr val="008080"/>
    <a:srgbClr val="498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2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7T05:34:26.932"/>
    </inkml:context>
    <inkml:brush xml:id="br0">
      <inkml:brushProperty name="width" value="0.35" units="cm"/>
      <inkml:brushProperty name="height" value="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7T05:36:15.841"/>
    </inkml:context>
    <inkml:brush xml:id="br0">
      <inkml:brushProperty name="width" value="0.35" units="cm"/>
      <inkml:brushProperty name="height" value="0.35" units="cm"/>
    </inkml:brush>
  </inkml:definitions>
  <inkml:trace contextRef="#ctx0" brushRef="#br0">4 489 24575,'0'-412'0,"0"408"0,0-1 0,1 1 0,-1-1 0,1 0 0,0 1 0,0-1 0,0 1 0,0-1 0,1 1 0,0 0 0,4-8 0,-4 10 0,-1 1 0,0 0 0,0-1 0,1 1 0,-1 0 0,1 0 0,-1 0 0,1 0 0,0 0 0,-1 1 0,1-1 0,0 0 0,-1 1 0,1-1 0,0 1 0,0 0 0,-1-1 0,1 1 0,0 0 0,0 0 0,0 0 0,0 0 0,-1 1 0,1-1 0,0 0 0,0 1 0,-1-1 0,1 1 0,0 0 0,-1-1 0,1 1 0,0 0 0,1 1 0,5 3 0,1 0 0,-1 0 0,0 1 0,0 0 0,-1 0 0,1 1 0,-2 0 0,1 0 0,-1 1 0,0 0 0,0 0 0,-1 0 0,0 1 0,-1-1 0,0 1 0,0 0 0,-1 1 0,3 12 0,-1-5 0,0-1 0,10 20 0,-9-24 0,-1 0 0,-1 0 0,0 0 0,0 0 0,2 25 0,-5 171 0,-3-100 0,-18-200 0,-15-108 0,23 143 0,8 38 0,0 1 0,-2-25 0,6 37 0,0 1 0,-1 0 0,0-1 0,0 1 0,-1 0 0,1 0 0,-1 0 0,0 0 0,-1 0 0,-2-5 0,4 9 0,0 0 0,0 0 0,0 0 0,0-1 0,0 1 0,-1 0 0,1 0 0,0 0 0,0 1 0,-1-1 0,1 0 0,-1 0 0,1 1 0,-1-1 0,1 1 0,-1-1 0,1 1 0,-1 0 0,1-1 0,-1 1 0,1 0 0,-1 0 0,0 0 0,1 0 0,-1 0 0,1 1 0,-1-1 0,1 0 0,-1 1 0,1-1 0,-1 1 0,1 0 0,-1-1 0,1 1 0,0 0 0,-1 0 0,1 0 0,-2 1 0,0 1 0,0 0 0,-1 0 0,2 0 0,-1 1 0,0-1 0,1 1 0,-1-1 0,1 1 0,0 0 0,0 0 0,0 0 0,1 0 0,0 0 0,-1 0 0,1 0 0,1 1 0,-1 4 0,-1 11 0,1 0 0,2 28 0,-1-30 0,3 39 0,0-34 0,-2 1 0,-1-1 0,0 1 0,-8 41 0,5-55 0,0-1 0,-1 0 0,-9 16 0,9-18 0,0 0 0,1 1 0,-1 0 0,1 0 0,1 0 0,-3 10 0,1 30-124,2 0 0,5 59 0,-2-72-869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7T05:46:18.110"/>
    </inkml:context>
    <inkml:brush xml:id="br0">
      <inkml:brushProperty name="width" value="0.35" units="cm"/>
      <inkml:brushProperty name="height" value="0.35" units="cm"/>
    </inkml:brush>
  </inkml:definitions>
  <inkml:trace contextRef="#ctx0" brushRef="#br0">276 546 24575,'1'-70'0,"-3"-77"0,2 142 0,-1 1 0,0 0 0,-1-1 0,1 1 0,-1 0 0,0 0 0,0 0 0,0 0 0,0 0 0,-1 1 0,-5-7 0,-40-37 0,1 1 0,46 45 0,0-1 0,0 0 0,0 1 0,-1-1 0,1 1 0,-1 0 0,1-1 0,-1 1 0,1 0 0,-1 0 0,0 0 0,1 0 0,-1 0 0,0 0 0,-3-1 0,4 2 0,1 0 0,-1 0 0,1 0 0,-1 0 0,1 0 0,-1 1 0,1-1 0,-1 0 0,1 0 0,0 0 0,-1 1 0,1-1 0,-1 0 0,1 0 0,0 1 0,-1-1 0,1 0 0,0 1 0,-1-1 0,1 1 0,0-1 0,-1 0 0,1 1 0,-6 21 0,5 50 0,1-55 0,0 0 0,-1 1 0,0-1 0,-6 26 0,-2-9 0,-2-1 0,-1 0 0,-1-1 0,-20 33 0,30-58 0,-1 1 0,1 0 0,0-1 0,1 1 0,0 0 0,0 1 0,-1 13 0,3 58 0,0-80 0,1-35 0,2-1 0,11-55 0,-10 66 0,-1 0 0,0-43 0,-1 4 0,1 49 0,0 0 0,1 0 0,0 1 0,13-28 0,-3 6 0,-5 16 0,0-1 0,14-20 0,-16 30 0,0 0 0,-1-1 0,0 1 0,-1-1 0,0-1 0,-1 1 0,-1 0 0,0-1 0,2-17 0,-4 5-1365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2AC24A9-CCB6-4F8D-B8DB-C2F3692CFA5A}" type="datetimeFigureOut">
              <a:rPr lang="en-US" smtClean="0"/>
              <a:t>12/28/2024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B2DC25EE-239B-4C5F-AAD1-255A7D5F1EE2}"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514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021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7168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0694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729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8292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7900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377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0339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12/28/2024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3909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822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02AC24A9-CCB6-4F8D-B8DB-C2F3692CFA5A}" type="datetimeFigureOut">
              <a:rPr lang="en-US" smtClean="0"/>
              <a:t>12/28/2024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9838454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ustomXml" Target="../ink/ink1.xml"/><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3.xml"/><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BD9D0C-4DAD-7A72-FA15-728B6AC2E1E2}"/>
              </a:ext>
            </a:extLst>
          </p:cNvPr>
          <p:cNvPicPr>
            <a:picLocks noChangeAspect="1"/>
          </p:cNvPicPr>
          <p:nvPr/>
        </p:nvPicPr>
        <p:blipFill>
          <a:blip r:embed="rId2">
            <a:alphaModFix amt="35000"/>
          </a:blip>
          <a:srcRect t="6463" b="8309"/>
          <a:stretch/>
        </p:blipFill>
        <p:spPr>
          <a:xfrm>
            <a:off x="20" y="-2"/>
            <a:ext cx="12191980" cy="6858000"/>
          </a:xfrm>
          <a:prstGeom prst="rect">
            <a:avLst/>
          </a:prstGeom>
        </p:spPr>
      </p:pic>
      <p:sp>
        <p:nvSpPr>
          <p:cNvPr id="2" name="Title 1">
            <a:extLst>
              <a:ext uri="{FF2B5EF4-FFF2-40B4-BE49-F238E27FC236}">
                <a16:creationId xmlns:a16="http://schemas.microsoft.com/office/drawing/2014/main" id="{6B5E9111-25A0-C7B4-6842-0014CF175D6F}"/>
              </a:ext>
            </a:extLst>
          </p:cNvPr>
          <p:cNvSpPr>
            <a:spLocks noGrp="1"/>
          </p:cNvSpPr>
          <p:nvPr>
            <p:ph type="ctrTitle"/>
          </p:nvPr>
        </p:nvSpPr>
        <p:spPr>
          <a:xfrm>
            <a:off x="1261872" y="758952"/>
            <a:ext cx="9418320" cy="4041648"/>
          </a:xfrm>
        </p:spPr>
        <p:txBody>
          <a:bodyPr>
            <a:norm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Assignment Ch</a:t>
            </a:r>
            <a:r>
              <a:rPr lang="ar-EG"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3" name="Subtitle 2">
            <a:extLst>
              <a:ext uri="{FF2B5EF4-FFF2-40B4-BE49-F238E27FC236}">
                <a16:creationId xmlns:a16="http://schemas.microsoft.com/office/drawing/2014/main" id="{C8B5E7C0-B7B3-2E65-6FF2-A07BBBAFAFF1}"/>
              </a:ext>
            </a:extLst>
          </p:cNvPr>
          <p:cNvSpPr>
            <a:spLocks noGrp="1"/>
          </p:cNvSpPr>
          <p:nvPr>
            <p:ph type="subTitle" idx="1"/>
          </p:nvPr>
        </p:nvSpPr>
        <p:spPr>
          <a:xfrm>
            <a:off x="1261872" y="4800600"/>
            <a:ext cx="9418320" cy="1691640"/>
          </a:xfrm>
        </p:spPr>
        <p:txBody>
          <a:bodyPr>
            <a:normAutofit/>
          </a:bodyPr>
          <a:lstStyle/>
          <a:p>
            <a:r>
              <a:rPr lang="en-US" dirty="0">
                <a:solidFill>
                  <a:schemeClr val="tx1">
                    <a:lumMod val="85000"/>
                  </a:schemeClr>
                </a:solidFill>
                <a:latin typeface="Calibri Light" panose="020F0302020204030204" pitchFamily="34" charset="0"/>
                <a:ea typeface="Calibri Light" panose="020F0302020204030204" pitchFamily="34" charset="0"/>
                <a:cs typeface="Calibri Light" panose="020F0302020204030204" pitchFamily="34" charset="0"/>
              </a:rPr>
              <a:t>Building a Data Ingestion Pipeline with Apache Sqoop, </a:t>
            </a:r>
            <a:br>
              <a:rPr lang="en-US" dirty="0">
                <a:solidFill>
                  <a:schemeClr val="tx1">
                    <a:lumMod val="85000"/>
                  </a:schemeClr>
                </a:solidFill>
                <a:latin typeface="Calibri Light" panose="020F0302020204030204" pitchFamily="34" charset="0"/>
                <a:ea typeface="Calibri Light" panose="020F0302020204030204" pitchFamily="34" charset="0"/>
                <a:cs typeface="Calibri Light" panose="020F0302020204030204" pitchFamily="34" charset="0"/>
              </a:rPr>
            </a:br>
            <a:r>
              <a:rPr lang="en-US" dirty="0">
                <a:solidFill>
                  <a:schemeClr val="tx1">
                    <a:lumMod val="85000"/>
                  </a:schemeClr>
                </a:solidFill>
                <a:latin typeface="Calibri Light" panose="020F0302020204030204" pitchFamily="34" charset="0"/>
                <a:ea typeface="Calibri Light" panose="020F0302020204030204" pitchFamily="34" charset="0"/>
                <a:cs typeface="Calibri Light" panose="020F0302020204030204" pitchFamily="34" charset="0"/>
              </a:rPr>
              <a:t>Flume, and Kafka on a Local Machine</a:t>
            </a:r>
          </a:p>
        </p:txBody>
      </p:sp>
      <p:sp>
        <p:nvSpPr>
          <p:cNvPr id="11" name="Rectangle 10">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99913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357304" y="318625"/>
            <a:ext cx="10615496"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Creating a Directory in HDFS for Data Storage</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465458" y="2049186"/>
            <a:ext cx="10133715" cy="4351337"/>
          </a:xfrm>
        </p:spPr>
        <p:txBody>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hdfs dfs -mkdir /table2</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Creates a directory in HDFS to hold the imported data.</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sqoop import --connect jdbc:mysql://localhost/ecommerce --username student --password student --table users --fields-terminated-by ',' --target-</a:t>
            </a:r>
            <a:r>
              <a:rPr lang="en-US" dirty="0" err="1">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dir</a:t>
            </a:r>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 /table2/users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Imports the users table from the ecommerce MySQL database into HDFS, placing the data in /table2/users and using a comma as the field delimiter.</a:t>
            </a:r>
          </a:p>
        </p:txBody>
      </p:sp>
      <p:pic>
        <p:nvPicPr>
          <p:cNvPr id="9" name="Picture 8">
            <a:extLst>
              <a:ext uri="{FF2B5EF4-FFF2-40B4-BE49-F238E27FC236}">
                <a16:creationId xmlns:a16="http://schemas.microsoft.com/office/drawing/2014/main" id="{F882763C-6ED1-969B-F073-E66A3D8241D5}"/>
              </a:ext>
            </a:extLst>
          </p:cNvPr>
          <p:cNvPicPr>
            <a:picLocks noChangeAspect="1"/>
          </p:cNvPicPr>
          <p:nvPr/>
        </p:nvPicPr>
        <p:blipFill>
          <a:blip r:embed="rId2"/>
          <a:stretch>
            <a:fillRect/>
          </a:stretch>
        </p:blipFill>
        <p:spPr>
          <a:xfrm>
            <a:off x="3932904" y="5139752"/>
            <a:ext cx="7941122" cy="1399623"/>
          </a:xfrm>
          <a:prstGeom prst="rect">
            <a:avLst/>
          </a:prstGeom>
          <a:ln>
            <a:solidFill>
              <a:schemeClr val="tx1"/>
            </a:solidFill>
          </a:ln>
        </p:spPr>
      </p:pic>
    </p:spTree>
    <p:extLst>
      <p:ext uri="{BB962C8B-B14F-4D97-AF65-F5344CB8AC3E}">
        <p14:creationId xmlns:p14="http://schemas.microsoft.com/office/powerpoint/2010/main" val="3452927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504788" y="455542"/>
            <a:ext cx="9692640"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Incremental Import of Products Table into HDFS Using Sqoop</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04788" y="2051121"/>
            <a:ext cx="10644993"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sqoop import --connect jdbc:mysql://localhost/ecommerce --username student --password student --table products --target-</a:t>
            </a:r>
            <a:r>
              <a:rPr lang="en-US" dirty="0" err="1">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dir</a:t>
            </a:r>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 /user/student/table2 --incremental append --check-column price --last-value 999.99</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Imports the products table from the ecommerce MySQL database into HDFS, storing the data in /user/student/table2. </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Sqoop checks the price column to identify new or updated rows. It uses the --last-value of 999.99 to determine which rows are new or have changed since the last import. The imported data is appended to the existing data in the target HDFS directory, preserving previously imported rows.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After Insert New Data: The results show that data was transferred Successfully (138 bytes and 2 records) as part of this process.</a:t>
            </a:r>
          </a:p>
        </p:txBody>
      </p:sp>
      <p:pic>
        <p:nvPicPr>
          <p:cNvPr id="5" name="Picture 4">
            <a:extLst>
              <a:ext uri="{FF2B5EF4-FFF2-40B4-BE49-F238E27FC236}">
                <a16:creationId xmlns:a16="http://schemas.microsoft.com/office/drawing/2014/main" id="{C32F65D4-A525-E8B3-BE79-10208B4C376C}"/>
              </a:ext>
            </a:extLst>
          </p:cNvPr>
          <p:cNvPicPr>
            <a:picLocks noChangeAspect="1"/>
          </p:cNvPicPr>
          <p:nvPr/>
        </p:nvPicPr>
        <p:blipFill>
          <a:blip r:embed="rId2"/>
          <a:stretch>
            <a:fillRect/>
          </a:stretch>
        </p:blipFill>
        <p:spPr>
          <a:xfrm>
            <a:off x="4248642" y="5321199"/>
            <a:ext cx="7645047" cy="1255885"/>
          </a:xfrm>
          <a:prstGeom prst="rect">
            <a:avLst/>
          </a:prstGeom>
        </p:spPr>
      </p:pic>
    </p:spTree>
    <p:extLst>
      <p:ext uri="{BB962C8B-B14F-4D97-AF65-F5344CB8AC3E}">
        <p14:creationId xmlns:p14="http://schemas.microsoft.com/office/powerpoint/2010/main" val="367645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544116" y="545536"/>
            <a:ext cx="9692640" cy="867647"/>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Viewing and Listing Imported Files in HDFS</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44116" y="1764481"/>
            <a:ext cx="10359857"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hdfs dfs -ls /table2/users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Lists files in the /table2/users directory. The output includes: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SUCCESS: Indicates that the data import job was completed successfully.</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part-m-00000, part-m-00001: These are data files generated by the import job. Each file contains a portion of the imported data.</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hdfs dfs -cat /table2/users/part-m-00000</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Displays the content of the file part-m-00000. This file contains user data with fields such as id, name, email, password, and timestamp, showing the details of the imported records.</a:t>
            </a:r>
          </a:p>
        </p:txBody>
      </p:sp>
      <p:pic>
        <p:nvPicPr>
          <p:cNvPr id="6" name="Picture 5">
            <a:extLst>
              <a:ext uri="{FF2B5EF4-FFF2-40B4-BE49-F238E27FC236}">
                <a16:creationId xmlns:a16="http://schemas.microsoft.com/office/drawing/2014/main" id="{48291CD6-525C-BF9C-9556-1E5F1C8F4E5C}"/>
              </a:ext>
            </a:extLst>
          </p:cNvPr>
          <p:cNvPicPr>
            <a:picLocks noChangeAspect="1"/>
          </p:cNvPicPr>
          <p:nvPr/>
        </p:nvPicPr>
        <p:blipFill>
          <a:blip r:embed="rId2"/>
          <a:stretch>
            <a:fillRect/>
          </a:stretch>
        </p:blipFill>
        <p:spPr>
          <a:xfrm>
            <a:off x="4977926" y="5355763"/>
            <a:ext cx="6896100" cy="1209675"/>
          </a:xfrm>
          <a:prstGeom prst="rect">
            <a:avLst/>
          </a:prstGeom>
          <a:ln>
            <a:solidFill>
              <a:schemeClr val="tx1"/>
            </a:solidFill>
          </a:ln>
        </p:spPr>
      </p:pic>
    </p:spTree>
    <p:extLst>
      <p:ext uri="{BB962C8B-B14F-4D97-AF65-F5344CB8AC3E}">
        <p14:creationId xmlns:p14="http://schemas.microsoft.com/office/powerpoint/2010/main" val="395659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544117" y="406883"/>
            <a:ext cx="9692640"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Managing Zookeeper and Kafka Services</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44117" y="2123767"/>
            <a:ext cx="9435625" cy="5112774"/>
          </a:xfrm>
        </p:spPr>
        <p:txBody>
          <a:bodyPr>
            <a:normAutofit/>
          </a:bodyPr>
          <a:lstStyle/>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These commands are typically used to ensure that both Zookeeper and Kafka services are running correctly, which is essential for managing distributed systems and real-time data processing.</a:t>
            </a:r>
          </a:p>
        </p:txBody>
      </p:sp>
      <p:pic>
        <p:nvPicPr>
          <p:cNvPr id="9" name="Picture 8" descr="A screenshot of a computer&#10;&#10;Description automatically generated">
            <a:extLst>
              <a:ext uri="{FF2B5EF4-FFF2-40B4-BE49-F238E27FC236}">
                <a16:creationId xmlns:a16="http://schemas.microsoft.com/office/drawing/2014/main" id="{F0B68186-8A5A-63B8-0935-81005C89C4DC}"/>
              </a:ext>
            </a:extLst>
          </p:cNvPr>
          <p:cNvPicPr>
            <a:picLocks noChangeAspect="1"/>
          </p:cNvPicPr>
          <p:nvPr/>
        </p:nvPicPr>
        <p:blipFill rotWithShape="1">
          <a:blip r:embed="rId2">
            <a:extLst>
              <a:ext uri="{28A0092B-C50C-407E-A947-70E740481C1C}">
                <a14:useLocalDpi xmlns:a14="http://schemas.microsoft.com/office/drawing/2010/main" val="0"/>
              </a:ext>
            </a:extLst>
          </a:blip>
          <a:srcRect t="19276" r="20500" b="34608"/>
          <a:stretch/>
        </p:blipFill>
        <p:spPr>
          <a:xfrm>
            <a:off x="3657757" y="3873911"/>
            <a:ext cx="8186772" cy="2671272"/>
          </a:xfrm>
          <a:prstGeom prst="rect">
            <a:avLst/>
          </a:prstGeom>
          <a:ln>
            <a:solidFill>
              <a:schemeClr val="tx1"/>
            </a:solidFill>
          </a:ln>
        </p:spPr>
      </p:pic>
    </p:spTree>
    <p:extLst>
      <p:ext uri="{BB962C8B-B14F-4D97-AF65-F5344CB8AC3E}">
        <p14:creationId xmlns:p14="http://schemas.microsoft.com/office/powerpoint/2010/main" val="92284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55627" y="124840"/>
            <a:ext cx="11451238"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Preparing Kafka Environment</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44117" y="1742726"/>
            <a:ext cx="10753148"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cd /home/student/Labs/C3U4</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Changes the current working directory to ensure that any subsequent commands are executed in the correct directory, where the relevant files and configurations are located.</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vi spooldir.conf</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Opening this file using vi editor allows to view or edit the configuration settings related to Kafka setup</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kafka-topics --create --bootstrap-server localhost:9092 --replication-factor 1 --partitions 1 --topic stream_text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Creates a new Kafka topic named “stream_text”, and with specific settings for partitions and replication, preparing Kafka to handle streaming data.</a:t>
            </a:r>
          </a:p>
        </p:txBody>
      </p:sp>
      <p:pic>
        <p:nvPicPr>
          <p:cNvPr id="5" name="Picture 4" descr="A screenshot of a computer&#10;&#10;Description automatically generated">
            <a:extLst>
              <a:ext uri="{FF2B5EF4-FFF2-40B4-BE49-F238E27FC236}">
                <a16:creationId xmlns:a16="http://schemas.microsoft.com/office/drawing/2014/main" id="{1E582F3E-4D6B-70D0-A3F4-C9BF4425C830}"/>
              </a:ext>
            </a:extLst>
          </p:cNvPr>
          <p:cNvPicPr>
            <a:picLocks noChangeAspect="1"/>
          </p:cNvPicPr>
          <p:nvPr/>
        </p:nvPicPr>
        <p:blipFill rotWithShape="1">
          <a:blip r:embed="rId2">
            <a:extLst>
              <a:ext uri="{28A0092B-C50C-407E-A947-70E740481C1C}">
                <a14:useLocalDpi xmlns:a14="http://schemas.microsoft.com/office/drawing/2010/main" val="0"/>
              </a:ext>
            </a:extLst>
          </a:blip>
          <a:srcRect t="64779" r="32102" b="13097"/>
          <a:stretch/>
        </p:blipFill>
        <p:spPr>
          <a:xfrm>
            <a:off x="4647770" y="5211900"/>
            <a:ext cx="7170604" cy="1314261"/>
          </a:xfrm>
          <a:prstGeom prst="rect">
            <a:avLst/>
          </a:prstGeom>
          <a:ln>
            <a:solidFill>
              <a:schemeClr val="tx1"/>
            </a:solidFill>
          </a:ln>
        </p:spPr>
      </p:pic>
    </p:spTree>
    <p:extLst>
      <p:ext uri="{BB962C8B-B14F-4D97-AF65-F5344CB8AC3E}">
        <p14:creationId xmlns:p14="http://schemas.microsoft.com/office/powerpoint/2010/main" val="38687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35963" y="786581"/>
            <a:ext cx="9722043" cy="836218"/>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Starting a Flume Agent</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53949" y="2127788"/>
            <a:ext cx="10291031"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flume-ng agent --conf $FLUME_HOME/conf --conf-file /home/student/Labs/C3U4/spooldir.conf --name agent1 -Dflume.root.logger=INFO,console</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Starts a Flume agent to handle data ingestion and transport according to the configuration in “spooldir.conf”. It configures the agent with specific parameters, including data sources, sinks, and channels, and sets up logging for monitoring its operations.</a:t>
            </a:r>
          </a:p>
        </p:txBody>
      </p:sp>
      <p:pic>
        <p:nvPicPr>
          <p:cNvPr id="6" name="Picture 5" descr="A screen shot of a computer&#10;&#10;Description automatically generated">
            <a:extLst>
              <a:ext uri="{FF2B5EF4-FFF2-40B4-BE49-F238E27FC236}">
                <a16:creationId xmlns:a16="http://schemas.microsoft.com/office/drawing/2014/main" id="{1B37406C-8CCC-FE67-2751-EEEE6A5A65AF}"/>
              </a:ext>
            </a:extLst>
          </p:cNvPr>
          <p:cNvPicPr>
            <a:picLocks noChangeAspect="1"/>
          </p:cNvPicPr>
          <p:nvPr/>
        </p:nvPicPr>
        <p:blipFill rotWithShape="1">
          <a:blip r:embed="rId2">
            <a:extLst>
              <a:ext uri="{28A0092B-C50C-407E-A947-70E740481C1C}">
                <a14:useLocalDpi xmlns:a14="http://schemas.microsoft.com/office/drawing/2010/main" val="0"/>
              </a:ext>
            </a:extLst>
          </a:blip>
          <a:srcRect t="14672" r="53849" b="63998"/>
          <a:stretch/>
        </p:blipFill>
        <p:spPr>
          <a:xfrm>
            <a:off x="4970134" y="4758814"/>
            <a:ext cx="6913724" cy="1797366"/>
          </a:xfrm>
          <a:prstGeom prst="rect">
            <a:avLst/>
          </a:prstGeom>
          <a:ln>
            <a:solidFill>
              <a:schemeClr val="tx1"/>
            </a:solidFill>
          </a:ln>
        </p:spPr>
      </p:pic>
    </p:spTree>
    <p:extLst>
      <p:ext uri="{BB962C8B-B14F-4D97-AF65-F5344CB8AC3E}">
        <p14:creationId xmlns:p14="http://schemas.microsoft.com/office/powerpoint/2010/main" val="4246301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55627" y="527962"/>
            <a:ext cx="9722043"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Running a Python Script and Navigating Directories</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53950" y="2127788"/>
            <a:ext cx="10123882"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python ./spool_stream.py ./spool 5000 ~/Data/alice_in_wonderland.txt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Navigates to the directory where the Python script “spool_stream.py” located.</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python ./spool_stream.py ./spool 5000 ~/Data/alice_in_wonderland.txt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The Python script processes a text file “alice_in_wonderland.txt”, potentially for tasks like streaming or spooling data to a designated directory (./spool) with specific settings (e.g., 5000 as a parameter). This setup is often part of a data pipeline or processing system where the script handles data ingestion or manipulation based on the provided inputs.</a:t>
            </a:r>
          </a:p>
        </p:txBody>
      </p:sp>
      <p:pic>
        <p:nvPicPr>
          <p:cNvPr id="5" name="Picture 4" descr="A screen shot of a computer&#10;&#10;Description automatically generated">
            <a:extLst>
              <a:ext uri="{FF2B5EF4-FFF2-40B4-BE49-F238E27FC236}">
                <a16:creationId xmlns:a16="http://schemas.microsoft.com/office/drawing/2014/main" id="{A7689274-29A3-72C4-B3D0-3D44D4974F74}"/>
              </a:ext>
            </a:extLst>
          </p:cNvPr>
          <p:cNvPicPr>
            <a:picLocks noChangeAspect="1"/>
          </p:cNvPicPr>
          <p:nvPr/>
        </p:nvPicPr>
        <p:blipFill rotWithShape="1">
          <a:blip r:embed="rId2">
            <a:extLst>
              <a:ext uri="{28A0092B-C50C-407E-A947-70E740481C1C}">
                <a14:useLocalDpi xmlns:a14="http://schemas.microsoft.com/office/drawing/2010/main" val="0"/>
              </a:ext>
            </a:extLst>
          </a:blip>
          <a:srcRect t="31611"/>
          <a:stretch/>
        </p:blipFill>
        <p:spPr>
          <a:xfrm>
            <a:off x="5191432" y="5078544"/>
            <a:ext cx="6670157" cy="1469407"/>
          </a:xfrm>
          <a:prstGeom prst="rect">
            <a:avLst/>
          </a:prstGeom>
          <a:ln>
            <a:solidFill>
              <a:schemeClr val="tx1"/>
            </a:solidFill>
          </a:ln>
        </p:spPr>
      </p:pic>
    </p:spTree>
    <p:extLst>
      <p:ext uri="{BB962C8B-B14F-4D97-AF65-F5344CB8AC3E}">
        <p14:creationId xmlns:p14="http://schemas.microsoft.com/office/powerpoint/2010/main" val="293077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55627" y="527962"/>
            <a:ext cx="9722043"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Consuming Kafka Streams with Kafka Console Consumer</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53950" y="2127788"/>
            <a:ext cx="9347134"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kafka-console-consumer --bootstrap-server localhost:9092 --topic stream_text --from-beginning</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Consumes and displays messages from the beginning of the Kafka topic “stream_text”. starting from the earliest available message. This is useful for debugging or for reviewing the complete message history of the topic from the start.</a:t>
            </a:r>
          </a:p>
        </p:txBody>
      </p:sp>
      <p:pic>
        <p:nvPicPr>
          <p:cNvPr id="6" name="Picture 5" descr="A computer screen shot of a black screen&#10;&#10;Description automatically generated">
            <a:extLst>
              <a:ext uri="{FF2B5EF4-FFF2-40B4-BE49-F238E27FC236}">
                <a16:creationId xmlns:a16="http://schemas.microsoft.com/office/drawing/2014/main" id="{BD47F952-5610-8A64-EAD0-E0568E02EB92}"/>
              </a:ext>
            </a:extLst>
          </p:cNvPr>
          <p:cNvPicPr>
            <a:picLocks noChangeAspect="1"/>
          </p:cNvPicPr>
          <p:nvPr/>
        </p:nvPicPr>
        <p:blipFill rotWithShape="1">
          <a:blip r:embed="rId2">
            <a:extLst>
              <a:ext uri="{28A0092B-C50C-407E-A947-70E740481C1C}">
                <a14:useLocalDpi xmlns:a14="http://schemas.microsoft.com/office/drawing/2010/main" val="0"/>
              </a:ext>
            </a:extLst>
          </a:blip>
          <a:srcRect t="14391" r="64410" b="60712"/>
          <a:stretch/>
        </p:blipFill>
        <p:spPr>
          <a:xfrm>
            <a:off x="6096000" y="4244153"/>
            <a:ext cx="5679701" cy="2234972"/>
          </a:xfrm>
          <a:prstGeom prst="rect">
            <a:avLst/>
          </a:prstGeom>
          <a:ln>
            <a:solidFill>
              <a:schemeClr val="tx1"/>
            </a:solidFill>
          </a:ln>
        </p:spPr>
      </p:pic>
    </p:spTree>
    <p:extLst>
      <p:ext uri="{BB962C8B-B14F-4D97-AF65-F5344CB8AC3E}">
        <p14:creationId xmlns:p14="http://schemas.microsoft.com/office/powerpoint/2010/main" val="116856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553950" y="707922"/>
            <a:ext cx="9722043" cy="870298"/>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Conclusion</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53950" y="1931142"/>
            <a:ext cx="9819082" cy="4351337"/>
          </a:xfrm>
        </p:spPr>
        <p:txBody>
          <a:bodyPr>
            <a:normAutofit/>
          </a:bodyPr>
          <a:lstStyle/>
          <a:p>
            <a:pPr marL="0" indent="0">
              <a:buNone/>
            </a:pPr>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Recap</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Thus, a data ingestion pipeline was built</a:t>
            </a:r>
            <a:r>
              <a:rPr lang="ar-EG"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that handles both batch processing using Apache Sqoop and real-time streaming using Apache Flume and Kafka. The pipeline successfully moved historical data from a MySQL database to HDFS and streamed live data.</a:t>
            </a:r>
          </a:p>
          <a:p>
            <a:pPr marL="0" indent="0">
              <a:buNone/>
            </a:pPr>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Key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Accomplishments</a:t>
            </a:r>
          </a:p>
          <a:p>
            <a:r>
              <a:rPr lang="en-US" dirty="0">
                <a:latin typeface="Calibri Light" panose="020F0302020204030204" pitchFamily="34" charset="0"/>
                <a:ea typeface="Calibri Light" panose="020F0302020204030204" pitchFamily="34" charset="0"/>
                <a:cs typeface="Calibri Light" panose="020F0302020204030204" pitchFamily="34" charset="0"/>
              </a:rPr>
              <a:t>Database Setup: We designed an e-commerce database and inserted sample data, ensuring a comprehensive structure for user, product, and order information.</a:t>
            </a:r>
          </a:p>
          <a:p>
            <a:r>
              <a:rPr lang="en-US" dirty="0">
                <a:latin typeface="Calibri Light" panose="020F0302020204030204" pitchFamily="34" charset="0"/>
                <a:ea typeface="Calibri Light" panose="020F0302020204030204" pitchFamily="34" charset="0"/>
                <a:cs typeface="Calibri Light" panose="020F0302020204030204" pitchFamily="34" charset="0"/>
              </a:rPr>
              <a:t>Batch Data Migration: We used Sqoop to transfer data from MySQL to HDFS, demonstrating our ability to efficiently manage data transfers.</a:t>
            </a:r>
          </a:p>
          <a:p>
            <a:r>
              <a:rPr lang="en-US" dirty="0">
                <a:latin typeface="Calibri Light" panose="020F0302020204030204" pitchFamily="34" charset="0"/>
                <a:ea typeface="Calibri Light" panose="020F0302020204030204" pitchFamily="34" charset="0"/>
                <a:cs typeface="Calibri Light" panose="020F0302020204030204" pitchFamily="34" charset="0"/>
              </a:rPr>
              <a:t>Real-Time Data Streaming: Implemented a real-time data streaming process using Flume and Kafka, showing that our pipeline can handle real-time information.</a:t>
            </a:r>
          </a:p>
        </p:txBody>
      </p:sp>
    </p:spTree>
    <p:extLst>
      <p:ext uri="{BB962C8B-B14F-4D97-AF65-F5344CB8AC3E}">
        <p14:creationId xmlns:p14="http://schemas.microsoft.com/office/powerpoint/2010/main" val="71608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9B62D78-7F54-8EE9-CF99-D9AAED179ED4}"/>
              </a:ext>
            </a:extLst>
          </p:cNvPr>
          <p:cNvSpPr>
            <a:spLocks noGrp="1"/>
          </p:cNvSpPr>
          <p:nvPr>
            <p:ph idx="1"/>
          </p:nvPr>
        </p:nvSpPr>
        <p:spPr>
          <a:xfrm>
            <a:off x="485124" y="1782708"/>
            <a:ext cx="8595360" cy="4351337"/>
          </a:xfrm>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Design a data pipeline that integrates batch processing.</a:t>
            </a:r>
          </a:p>
          <a:p>
            <a:r>
              <a:rPr lang="en-US" dirty="0">
                <a:latin typeface="Calibri Light" panose="020F0302020204030204" pitchFamily="34" charset="0"/>
                <a:ea typeface="Calibri Light" panose="020F0302020204030204" pitchFamily="34" charset="0"/>
                <a:cs typeface="Calibri Light" panose="020F0302020204030204" pitchFamily="34" charset="0"/>
              </a:rPr>
              <a:t>Implement real-time streaming capabilities.</a:t>
            </a:r>
          </a:p>
        </p:txBody>
      </p:sp>
      <p:sp>
        <p:nvSpPr>
          <p:cNvPr id="6" name="Title 1">
            <a:extLst>
              <a:ext uri="{FF2B5EF4-FFF2-40B4-BE49-F238E27FC236}">
                <a16:creationId xmlns:a16="http://schemas.microsoft.com/office/drawing/2014/main" id="{44A8399E-3495-844E-A3A3-0199533FD875}"/>
              </a:ext>
            </a:extLst>
          </p:cNvPr>
          <p:cNvSpPr>
            <a:spLocks noGrp="1"/>
          </p:cNvSpPr>
          <p:nvPr>
            <p:ph type="title"/>
          </p:nvPr>
        </p:nvSpPr>
        <p:spPr>
          <a:xfrm>
            <a:off x="485124" y="425781"/>
            <a:ext cx="9692640" cy="1022222"/>
          </a:xfrm>
        </p:spPr>
        <p:txBody>
          <a:bodyPr>
            <a:normAutofit/>
          </a:bodyPr>
          <a:lstStyle/>
          <a:p>
            <a:pPr>
              <a:buClr>
                <a:srgbClr val="006A68"/>
              </a:buClr>
            </a:pPr>
            <a:r>
              <a:rPr lang="en-US" sz="4800" dirty="0">
                <a:solidFill>
                  <a:srgbClr val="006A68"/>
                </a:solidFill>
                <a:latin typeface="Calibri Light" panose="020F0302020204030204" pitchFamily="34" charset="0"/>
                <a:ea typeface="Calibri Light" panose="020F0302020204030204" pitchFamily="34" charset="0"/>
                <a:cs typeface="Calibri Light" panose="020F0302020204030204" pitchFamily="34" charset="0"/>
              </a:rPr>
              <a:t>Objectives</a:t>
            </a:r>
          </a:p>
        </p:txBody>
      </p:sp>
      <p:pic>
        <p:nvPicPr>
          <p:cNvPr id="8" name="Picture 7">
            <a:extLst>
              <a:ext uri="{FF2B5EF4-FFF2-40B4-BE49-F238E27FC236}">
                <a16:creationId xmlns:a16="http://schemas.microsoft.com/office/drawing/2014/main" id="{09BFAB12-3667-33A7-CCAD-FAEFC8CCC351}"/>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6400"/>
                    </a14:imgEffect>
                  </a14:imgLayer>
                </a14:imgProps>
              </a:ext>
            </a:extLst>
          </a:blip>
          <a:stretch>
            <a:fillRect/>
          </a:stretch>
        </p:blipFill>
        <p:spPr>
          <a:xfrm>
            <a:off x="2132702" y="2846370"/>
            <a:ext cx="7926596" cy="4011630"/>
          </a:xfrm>
          <a:prstGeom prst="rect">
            <a:avLst/>
          </a:prstGeom>
        </p:spPr>
      </p:pic>
    </p:spTree>
    <p:extLst>
      <p:ext uri="{BB962C8B-B14F-4D97-AF65-F5344CB8AC3E}">
        <p14:creationId xmlns:p14="http://schemas.microsoft.com/office/powerpoint/2010/main" val="1859166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9B62D78-7F54-8EE9-CF99-D9AAED179ED4}"/>
              </a:ext>
            </a:extLst>
          </p:cNvPr>
          <p:cNvSpPr>
            <a:spLocks noGrp="1"/>
          </p:cNvSpPr>
          <p:nvPr>
            <p:ph idx="1"/>
          </p:nvPr>
        </p:nvSpPr>
        <p:spPr>
          <a:xfrm>
            <a:off x="485124" y="1901978"/>
            <a:ext cx="8595360" cy="4351337"/>
          </a:xfrm>
        </p:spPr>
        <p:txBody>
          <a:bodyPr/>
          <a:lstStyle/>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This scenario demonstrates the migration of historical data from MySQL to HDFS using Sqoop, while real-time data from local files is ingested using Flume and managed by Kafka.</a:t>
            </a:r>
          </a:p>
        </p:txBody>
      </p:sp>
      <p:sp>
        <p:nvSpPr>
          <p:cNvPr id="6" name="Title 1">
            <a:extLst>
              <a:ext uri="{FF2B5EF4-FFF2-40B4-BE49-F238E27FC236}">
                <a16:creationId xmlns:a16="http://schemas.microsoft.com/office/drawing/2014/main" id="{44A8399E-3495-844E-A3A3-0199533FD875}"/>
              </a:ext>
            </a:extLst>
          </p:cNvPr>
          <p:cNvSpPr>
            <a:spLocks noGrp="1"/>
          </p:cNvSpPr>
          <p:nvPr>
            <p:ph type="title"/>
          </p:nvPr>
        </p:nvSpPr>
        <p:spPr>
          <a:xfrm>
            <a:off x="485124" y="486697"/>
            <a:ext cx="9692640" cy="1022222"/>
          </a:xfrm>
        </p:spPr>
        <p:txBody>
          <a:bodyPr>
            <a:normAutofit/>
          </a:bodyPr>
          <a:lstStyle/>
          <a:p>
            <a:pPr>
              <a:buClr>
                <a:srgbClr val="006A68"/>
              </a:buClr>
            </a:pPr>
            <a:r>
              <a:rPr lang="en-US" sz="4800" dirty="0">
                <a:solidFill>
                  <a:srgbClr val="006A68"/>
                </a:solidFill>
                <a:latin typeface="Calibri Light" panose="020F0302020204030204" pitchFamily="34" charset="0"/>
                <a:ea typeface="Calibri Light" panose="020F0302020204030204" pitchFamily="34" charset="0"/>
                <a:cs typeface="Calibri Light" panose="020F0302020204030204" pitchFamily="34" charset="0"/>
              </a:rPr>
              <a:t>Scenario</a:t>
            </a:r>
          </a:p>
        </p:txBody>
      </p:sp>
      <p:pic>
        <p:nvPicPr>
          <p:cNvPr id="11" name="Picture 10" descr="A diagram of a process&#10;&#10;Description automatically generated">
            <a:extLst>
              <a:ext uri="{FF2B5EF4-FFF2-40B4-BE49-F238E27FC236}">
                <a16:creationId xmlns:a16="http://schemas.microsoft.com/office/drawing/2014/main" id="{AA1C4C43-3B63-5519-052A-4F75E3400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670" y="2887406"/>
            <a:ext cx="8290659" cy="3640980"/>
          </a:xfrm>
          <a:prstGeom prst="rect">
            <a:avLst/>
          </a:prstGeom>
        </p:spPr>
      </p:pic>
    </p:spTree>
    <p:extLst>
      <p:ext uri="{BB962C8B-B14F-4D97-AF65-F5344CB8AC3E}">
        <p14:creationId xmlns:p14="http://schemas.microsoft.com/office/powerpoint/2010/main" val="120386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9B62D78-7F54-8EE9-CF99-D9AAED179ED4}"/>
              </a:ext>
            </a:extLst>
          </p:cNvPr>
          <p:cNvSpPr>
            <a:spLocks noGrp="1"/>
          </p:cNvSpPr>
          <p:nvPr>
            <p:ph idx="1"/>
          </p:nvPr>
        </p:nvSpPr>
        <p:spPr>
          <a:xfrm>
            <a:off x="485124" y="1710186"/>
            <a:ext cx="10556502" cy="2748679"/>
          </a:xfrm>
        </p:spPr>
        <p:txBody>
          <a:bodyPr>
            <a:norm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HDFS (Hadoop Distributed File System): Distributed storage system that stores and manages large datasets across multiple machines.</a:t>
            </a:r>
          </a:p>
          <a:p>
            <a:r>
              <a:rPr lang="en-US" dirty="0">
                <a:latin typeface="Calibri Light" panose="020F0302020204030204" pitchFamily="34" charset="0"/>
                <a:ea typeface="Calibri Light" panose="020F0302020204030204" pitchFamily="34" charset="0"/>
                <a:cs typeface="Calibri Light" panose="020F0302020204030204" pitchFamily="34" charset="0"/>
              </a:rPr>
              <a:t>MariaDB: An open-source relational database management system that is a fork of MySQL, used for managing and storing structured data with enhanced performance and features.</a:t>
            </a:r>
          </a:p>
          <a:p>
            <a:r>
              <a:rPr lang="en-US" dirty="0">
                <a:latin typeface="Calibri Light" panose="020F0302020204030204" pitchFamily="34" charset="0"/>
                <a:ea typeface="Calibri Light" panose="020F0302020204030204" pitchFamily="34" charset="0"/>
                <a:cs typeface="Calibri Light" panose="020F0302020204030204" pitchFamily="34" charset="0"/>
              </a:rPr>
              <a:t>Apache Sqoop: Batch data migration from relational databases to HDFS.</a:t>
            </a:r>
          </a:p>
          <a:p>
            <a:r>
              <a:rPr lang="en-US" dirty="0">
                <a:latin typeface="Calibri Light" panose="020F0302020204030204" pitchFamily="34" charset="0"/>
                <a:ea typeface="Calibri Light" panose="020F0302020204030204" pitchFamily="34" charset="0"/>
                <a:cs typeface="Calibri Light" panose="020F0302020204030204" pitchFamily="34" charset="0"/>
              </a:rPr>
              <a:t>Apache Flume: Real-time data ingestion from local files to Kafka.</a:t>
            </a:r>
          </a:p>
          <a:p>
            <a:r>
              <a:rPr lang="en-US" dirty="0">
                <a:latin typeface="Calibri Light" panose="020F0302020204030204" pitchFamily="34" charset="0"/>
                <a:ea typeface="Calibri Light" panose="020F0302020204030204" pitchFamily="34" charset="0"/>
                <a:cs typeface="Calibri Light" panose="020F0302020204030204" pitchFamily="34" charset="0"/>
              </a:rPr>
              <a:t>Apache Kafka: Manages real-time data streams and ensures seamless data flow.</a:t>
            </a:r>
          </a:p>
        </p:txBody>
      </p:sp>
      <p:sp>
        <p:nvSpPr>
          <p:cNvPr id="6" name="Title 1">
            <a:extLst>
              <a:ext uri="{FF2B5EF4-FFF2-40B4-BE49-F238E27FC236}">
                <a16:creationId xmlns:a16="http://schemas.microsoft.com/office/drawing/2014/main" id="{44A8399E-3495-844E-A3A3-0199533FD875}"/>
              </a:ext>
            </a:extLst>
          </p:cNvPr>
          <p:cNvSpPr>
            <a:spLocks noGrp="1"/>
          </p:cNvSpPr>
          <p:nvPr>
            <p:ph type="title"/>
          </p:nvPr>
        </p:nvSpPr>
        <p:spPr>
          <a:xfrm>
            <a:off x="485124" y="530248"/>
            <a:ext cx="9692640" cy="1022222"/>
          </a:xfrm>
        </p:spPr>
        <p:txBody>
          <a:bodyPr>
            <a:normAutofit/>
          </a:bodyPr>
          <a:lstStyle/>
          <a:p>
            <a:pPr>
              <a:buClr>
                <a:srgbClr val="006A68"/>
              </a:buClr>
            </a:pPr>
            <a:r>
              <a:rPr lang="en-US" sz="4800" dirty="0">
                <a:solidFill>
                  <a:srgbClr val="006A68"/>
                </a:solidFill>
                <a:latin typeface="Calibri Light" panose="020F0302020204030204" pitchFamily="34" charset="0"/>
                <a:ea typeface="Calibri Light" panose="020F0302020204030204" pitchFamily="34" charset="0"/>
                <a:cs typeface="Calibri Light" panose="020F0302020204030204" pitchFamily="34" charset="0"/>
              </a:rPr>
              <a:t>Component Descriptions</a:t>
            </a:r>
          </a:p>
        </p:txBody>
      </p:sp>
      <p:pic>
        <p:nvPicPr>
          <p:cNvPr id="2" name="Picture 1">
            <a:extLst>
              <a:ext uri="{FF2B5EF4-FFF2-40B4-BE49-F238E27FC236}">
                <a16:creationId xmlns:a16="http://schemas.microsoft.com/office/drawing/2014/main" id="{2ED45767-0FC9-1CBB-82E0-C75241FE420B}"/>
              </a:ext>
            </a:extLst>
          </p:cNvPr>
          <p:cNvPicPr>
            <a:picLocks noChangeAspect="1"/>
          </p:cNvPicPr>
          <p:nvPr/>
        </p:nvPicPr>
        <p:blipFill>
          <a:blip r:embed="rId2"/>
          <a:stretch>
            <a:fillRect/>
          </a:stretch>
        </p:blipFill>
        <p:spPr>
          <a:xfrm>
            <a:off x="4247537" y="5741225"/>
            <a:ext cx="2291125" cy="586527"/>
          </a:xfrm>
          <a:prstGeom prst="rect">
            <a:avLst/>
          </a:prstGeom>
        </p:spPr>
      </p:pic>
      <p:pic>
        <p:nvPicPr>
          <p:cNvPr id="5" name="Picture 4">
            <a:extLst>
              <a:ext uri="{FF2B5EF4-FFF2-40B4-BE49-F238E27FC236}">
                <a16:creationId xmlns:a16="http://schemas.microsoft.com/office/drawing/2014/main" id="{60CCB6AA-7FA2-DAE7-69A8-228E3D1CFA4B}"/>
              </a:ext>
            </a:extLst>
          </p:cNvPr>
          <p:cNvPicPr>
            <a:picLocks noChangeAspect="1"/>
          </p:cNvPicPr>
          <p:nvPr/>
        </p:nvPicPr>
        <p:blipFill>
          <a:blip r:embed="rId3"/>
          <a:stretch>
            <a:fillRect/>
          </a:stretch>
        </p:blipFill>
        <p:spPr>
          <a:xfrm>
            <a:off x="635223" y="5093729"/>
            <a:ext cx="1804280" cy="1354708"/>
          </a:xfrm>
          <a:prstGeom prst="rect">
            <a:avLst/>
          </a:prstGeom>
        </p:spPr>
      </p:pic>
      <p:pic>
        <p:nvPicPr>
          <p:cNvPr id="8" name="Picture 7">
            <a:extLst>
              <a:ext uri="{FF2B5EF4-FFF2-40B4-BE49-F238E27FC236}">
                <a16:creationId xmlns:a16="http://schemas.microsoft.com/office/drawing/2014/main" id="{E09B97F6-A63C-4307-41EA-9FE21BAB7696}"/>
              </a:ext>
            </a:extLst>
          </p:cNvPr>
          <p:cNvPicPr>
            <a:picLocks noChangeAspect="1"/>
          </p:cNvPicPr>
          <p:nvPr/>
        </p:nvPicPr>
        <p:blipFill>
          <a:blip r:embed="rId4"/>
          <a:stretch>
            <a:fillRect/>
          </a:stretch>
        </p:blipFill>
        <p:spPr>
          <a:xfrm>
            <a:off x="2568292" y="4814820"/>
            <a:ext cx="1500648" cy="1633617"/>
          </a:xfrm>
          <a:prstGeom prst="rect">
            <a:avLst/>
          </a:prstGeom>
        </p:spPr>
      </p:pic>
      <p:pic>
        <p:nvPicPr>
          <p:cNvPr id="13" name="Picture 12">
            <a:extLst>
              <a:ext uri="{FF2B5EF4-FFF2-40B4-BE49-F238E27FC236}">
                <a16:creationId xmlns:a16="http://schemas.microsoft.com/office/drawing/2014/main" id="{34EB2799-4552-9450-D99B-0508ACA700C0}"/>
              </a:ext>
            </a:extLst>
          </p:cNvPr>
          <p:cNvPicPr>
            <a:picLocks noChangeAspect="1"/>
          </p:cNvPicPr>
          <p:nvPr/>
        </p:nvPicPr>
        <p:blipFill>
          <a:blip r:embed="rId5"/>
          <a:stretch>
            <a:fillRect/>
          </a:stretch>
        </p:blipFill>
        <p:spPr>
          <a:xfrm>
            <a:off x="9424556" y="5158389"/>
            <a:ext cx="1629437" cy="1221282"/>
          </a:xfrm>
          <a:prstGeom prst="rect">
            <a:avLst/>
          </a:prstGeom>
        </p:spPr>
      </p:pic>
      <p:pic>
        <p:nvPicPr>
          <p:cNvPr id="14" name="Picture 13">
            <a:extLst>
              <a:ext uri="{FF2B5EF4-FFF2-40B4-BE49-F238E27FC236}">
                <a16:creationId xmlns:a16="http://schemas.microsoft.com/office/drawing/2014/main" id="{285C8450-E525-F2A3-EF98-81EAF87C515A}"/>
              </a:ext>
            </a:extLst>
          </p:cNvPr>
          <p:cNvPicPr>
            <a:picLocks noChangeAspect="1"/>
          </p:cNvPicPr>
          <p:nvPr/>
        </p:nvPicPr>
        <p:blipFill rotWithShape="1">
          <a:blip r:embed="rId6"/>
          <a:srcRect l="39885" t="44157" r="-4383" b="35618"/>
          <a:stretch/>
        </p:blipFill>
        <p:spPr>
          <a:xfrm>
            <a:off x="6954834" y="5769030"/>
            <a:ext cx="2281084" cy="715297"/>
          </a:xfrm>
          <a:prstGeom prst="rect">
            <a:avLst/>
          </a:prstGeom>
        </p:spPr>
      </p:pic>
      <p:pic>
        <p:nvPicPr>
          <p:cNvPr id="18" name="Picture 17">
            <a:extLst>
              <a:ext uri="{FF2B5EF4-FFF2-40B4-BE49-F238E27FC236}">
                <a16:creationId xmlns:a16="http://schemas.microsoft.com/office/drawing/2014/main" id="{85B69905-189B-6251-4016-2E92DBBD63A2}"/>
              </a:ext>
            </a:extLst>
          </p:cNvPr>
          <p:cNvPicPr>
            <a:picLocks noChangeAspect="1"/>
          </p:cNvPicPr>
          <p:nvPr/>
        </p:nvPicPr>
        <p:blipFill rotWithShape="1">
          <a:blip r:embed="rId6"/>
          <a:srcRect t="32504" r="53453" b="34254"/>
          <a:stretch/>
        </p:blipFill>
        <p:spPr>
          <a:xfrm>
            <a:off x="7319199" y="4814820"/>
            <a:ext cx="1388369" cy="991525"/>
          </a:xfrm>
          <a:prstGeom prst="rect">
            <a:avLst/>
          </a:prstGeom>
        </p:spPr>
      </p:pic>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62CEEA0C-C4A6-697F-1345-CB0C87DCBC47}"/>
                  </a:ext>
                </a:extLst>
              </p14:cNvPr>
              <p14:cNvContentPartPr/>
              <p14:nvPr/>
            </p14:nvContentPartPr>
            <p14:xfrm>
              <a:off x="-157343" y="1484508"/>
              <a:ext cx="360" cy="360"/>
            </p14:xfrm>
          </p:contentPart>
        </mc:Choice>
        <mc:Fallback xmlns="">
          <p:pic>
            <p:nvPicPr>
              <p:cNvPr id="21" name="Ink 20">
                <a:extLst>
                  <a:ext uri="{FF2B5EF4-FFF2-40B4-BE49-F238E27FC236}">
                    <a16:creationId xmlns:a16="http://schemas.microsoft.com/office/drawing/2014/main" id="{62CEEA0C-C4A6-697F-1345-CB0C87DCBC47}"/>
                  </a:ext>
                </a:extLst>
              </p:cNvPr>
              <p:cNvPicPr/>
              <p:nvPr/>
            </p:nvPicPr>
            <p:blipFill>
              <a:blip r:embed="rId8"/>
              <a:stretch>
                <a:fillRect/>
              </a:stretch>
            </p:blipFill>
            <p:spPr>
              <a:xfrm>
                <a:off x="-219983" y="142150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B27080-9647-995A-F4EF-84372DFD034F}"/>
                  </a:ext>
                </a:extLst>
              </p14:cNvPr>
              <p14:cNvContentPartPr/>
              <p14:nvPr/>
            </p14:nvContentPartPr>
            <p14:xfrm>
              <a:off x="8975497" y="5231748"/>
              <a:ext cx="90720" cy="322560"/>
            </p14:xfrm>
          </p:contentPart>
        </mc:Choice>
        <mc:Fallback xmlns="">
          <p:pic>
            <p:nvPicPr>
              <p:cNvPr id="22" name="Ink 21">
                <a:extLst>
                  <a:ext uri="{FF2B5EF4-FFF2-40B4-BE49-F238E27FC236}">
                    <a16:creationId xmlns:a16="http://schemas.microsoft.com/office/drawing/2014/main" id="{C6B27080-9647-995A-F4EF-84372DFD034F}"/>
                  </a:ext>
                </a:extLst>
              </p:cNvPr>
              <p:cNvPicPr/>
              <p:nvPr/>
            </p:nvPicPr>
            <p:blipFill>
              <a:blip r:embed="rId10"/>
              <a:stretch>
                <a:fillRect/>
              </a:stretch>
            </p:blipFill>
            <p:spPr>
              <a:xfrm>
                <a:off x="8912497" y="5168748"/>
                <a:ext cx="2163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A3404FD3-4C6B-359A-D5C1-964710DB5399}"/>
                  </a:ext>
                </a:extLst>
              </p14:cNvPr>
              <p14:cNvContentPartPr/>
              <p14:nvPr/>
            </p14:nvContentPartPr>
            <p14:xfrm>
              <a:off x="8582737" y="5289708"/>
              <a:ext cx="100080" cy="261360"/>
            </p14:xfrm>
          </p:contentPart>
        </mc:Choice>
        <mc:Fallback xmlns="">
          <p:pic>
            <p:nvPicPr>
              <p:cNvPr id="23" name="Ink 22">
                <a:extLst>
                  <a:ext uri="{FF2B5EF4-FFF2-40B4-BE49-F238E27FC236}">
                    <a16:creationId xmlns:a16="http://schemas.microsoft.com/office/drawing/2014/main" id="{A3404FD3-4C6B-359A-D5C1-964710DB5399}"/>
                  </a:ext>
                </a:extLst>
              </p:cNvPr>
              <p:cNvPicPr/>
              <p:nvPr/>
            </p:nvPicPr>
            <p:blipFill>
              <a:blip r:embed="rId12"/>
              <a:stretch>
                <a:fillRect/>
              </a:stretch>
            </p:blipFill>
            <p:spPr>
              <a:xfrm>
                <a:off x="8520097" y="5227068"/>
                <a:ext cx="225720" cy="387000"/>
              </a:xfrm>
              <a:prstGeom prst="rect">
                <a:avLst/>
              </a:prstGeom>
            </p:spPr>
          </p:pic>
        </mc:Fallback>
      </mc:AlternateContent>
    </p:spTree>
    <p:extLst>
      <p:ext uri="{BB962C8B-B14F-4D97-AF65-F5344CB8AC3E}">
        <p14:creationId xmlns:p14="http://schemas.microsoft.com/office/powerpoint/2010/main" val="178183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16A00-DE95-B9DE-46E3-950C03321E3F}"/>
              </a:ext>
            </a:extLst>
          </p:cNvPr>
          <p:cNvSpPr>
            <a:spLocks noGrp="1"/>
          </p:cNvSpPr>
          <p:nvPr>
            <p:ph idx="1"/>
          </p:nvPr>
        </p:nvSpPr>
        <p:spPr>
          <a:xfrm>
            <a:off x="533821" y="1751380"/>
            <a:ext cx="6220940" cy="4817807"/>
          </a:xfrm>
        </p:spPr>
        <p:txBody>
          <a:bodyPr>
            <a:normAutofit lnSpcReduction="10000"/>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mysql –u root –p</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Connecting to MariaDB: Logged into the MariaDB server using the mysql command.</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CREATE DATABASE ecommerce</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Creating a new database named ecommerce to store all related data.</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CREATE TABLE “..“</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Users Table: Contains fields like id, username, email, password, and created_at.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Products Table: Contains fields such as id, name, description, price, stock, and created_at.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Orders Table: Contains fields like id, user_id, product_id, quantity, order_date, and foreign keys linking to users and products</a:t>
            </a:r>
          </a:p>
        </p:txBody>
      </p:sp>
      <p:pic>
        <p:nvPicPr>
          <p:cNvPr id="5" name="Picture 4">
            <a:extLst>
              <a:ext uri="{FF2B5EF4-FFF2-40B4-BE49-F238E27FC236}">
                <a16:creationId xmlns:a16="http://schemas.microsoft.com/office/drawing/2014/main" id="{E1F85BCA-4B9C-7D8A-5686-2C6BF453E6B2}"/>
              </a:ext>
            </a:extLst>
          </p:cNvPr>
          <p:cNvPicPr>
            <a:picLocks noChangeAspect="1"/>
          </p:cNvPicPr>
          <p:nvPr/>
        </p:nvPicPr>
        <p:blipFill>
          <a:blip r:embed="rId2"/>
          <a:stretch>
            <a:fillRect/>
          </a:stretch>
        </p:blipFill>
        <p:spPr>
          <a:xfrm>
            <a:off x="7272992" y="1573161"/>
            <a:ext cx="4385187" cy="4996027"/>
          </a:xfrm>
          <a:prstGeom prst="rect">
            <a:avLst/>
          </a:prstGeom>
          <a:noFill/>
          <a:ln>
            <a:solidFill>
              <a:schemeClr val="tx1"/>
            </a:solidFill>
          </a:ln>
        </p:spPr>
      </p:pic>
      <p:sp>
        <p:nvSpPr>
          <p:cNvPr id="4" name="Title 1">
            <a:extLst>
              <a:ext uri="{FF2B5EF4-FFF2-40B4-BE49-F238E27FC236}">
                <a16:creationId xmlns:a16="http://schemas.microsoft.com/office/drawing/2014/main" id="{479045D8-739B-F649-3288-CCAC2DB6AE17}"/>
              </a:ext>
            </a:extLst>
          </p:cNvPr>
          <p:cNvSpPr>
            <a:spLocks noGrp="1"/>
          </p:cNvSpPr>
          <p:nvPr>
            <p:ph type="title"/>
          </p:nvPr>
        </p:nvSpPr>
        <p:spPr>
          <a:xfrm>
            <a:off x="533821" y="817870"/>
            <a:ext cx="9692640" cy="1069923"/>
          </a:xfrm>
        </p:spPr>
        <p:txBody>
          <a:bodyPr>
            <a:noAutofit/>
          </a:bodyPr>
          <a:lstStyle/>
          <a:p>
            <a: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Setting Up an E-commerce Database</a:t>
            </a:r>
            <a:b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br>
            <a:endPar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8103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16A00-DE95-B9DE-46E3-950C03321E3F}"/>
              </a:ext>
            </a:extLst>
          </p:cNvPr>
          <p:cNvSpPr>
            <a:spLocks noGrp="1"/>
          </p:cNvSpPr>
          <p:nvPr>
            <p:ph idx="1"/>
          </p:nvPr>
        </p:nvSpPr>
        <p:spPr>
          <a:xfrm>
            <a:off x="609474" y="1556064"/>
            <a:ext cx="8652513" cy="2003214"/>
          </a:xfrm>
        </p:spPr>
        <p:txBody>
          <a:bodyPr>
            <a:norm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Users: Added two users, John Doe and Jane Smith.</a:t>
            </a:r>
          </a:p>
          <a:p>
            <a:r>
              <a:rPr lang="en-US" dirty="0">
                <a:latin typeface="Calibri Light" panose="020F0302020204030204" pitchFamily="34" charset="0"/>
                <a:ea typeface="Calibri Light" panose="020F0302020204030204" pitchFamily="34" charset="0"/>
                <a:cs typeface="Calibri Light" panose="020F0302020204030204" pitchFamily="34" charset="0"/>
              </a:rPr>
              <a:t>Products: Added three products: a laptop, a smartphone, and headphones.</a:t>
            </a:r>
          </a:p>
          <a:p>
            <a:r>
              <a:rPr lang="en-US" dirty="0">
                <a:latin typeface="Calibri Light" panose="020F0302020204030204" pitchFamily="34" charset="0"/>
                <a:ea typeface="Calibri Light" panose="020F0302020204030204" pitchFamily="34" charset="0"/>
                <a:cs typeface="Calibri Light" panose="020F0302020204030204" pitchFamily="34" charset="0"/>
              </a:rPr>
              <a:t>Orders: Added three orders linking users to products with specified quantities.</a:t>
            </a:r>
          </a:p>
        </p:txBody>
      </p:sp>
      <p:pic>
        <p:nvPicPr>
          <p:cNvPr id="2" name="Picture 1">
            <a:extLst>
              <a:ext uri="{FF2B5EF4-FFF2-40B4-BE49-F238E27FC236}">
                <a16:creationId xmlns:a16="http://schemas.microsoft.com/office/drawing/2014/main" id="{A1A30507-7DD3-3A86-45AB-3C893131D60E}"/>
              </a:ext>
            </a:extLst>
          </p:cNvPr>
          <p:cNvPicPr>
            <a:picLocks noChangeAspect="1"/>
          </p:cNvPicPr>
          <p:nvPr/>
        </p:nvPicPr>
        <p:blipFill>
          <a:blip r:embed="rId2"/>
          <a:stretch>
            <a:fillRect/>
          </a:stretch>
        </p:blipFill>
        <p:spPr>
          <a:xfrm>
            <a:off x="5368539" y="3232298"/>
            <a:ext cx="6213987" cy="3157328"/>
          </a:xfrm>
          <a:prstGeom prst="rect">
            <a:avLst/>
          </a:prstGeom>
          <a:ln>
            <a:solidFill>
              <a:schemeClr val="tx1"/>
            </a:solidFill>
          </a:ln>
        </p:spPr>
      </p:pic>
      <p:sp>
        <p:nvSpPr>
          <p:cNvPr id="7" name="Content Placeholder 2">
            <a:extLst>
              <a:ext uri="{FF2B5EF4-FFF2-40B4-BE49-F238E27FC236}">
                <a16:creationId xmlns:a16="http://schemas.microsoft.com/office/drawing/2014/main" id="{846AA826-05B1-A649-E19E-34ABAB0A99B1}"/>
              </a:ext>
            </a:extLst>
          </p:cNvPr>
          <p:cNvSpPr txBox="1">
            <a:spLocks/>
          </p:cNvSpPr>
          <p:nvPr/>
        </p:nvSpPr>
        <p:spPr>
          <a:xfrm>
            <a:off x="4831234" y="3003755"/>
            <a:ext cx="5896011" cy="589935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Title 1">
            <a:extLst>
              <a:ext uri="{FF2B5EF4-FFF2-40B4-BE49-F238E27FC236}">
                <a16:creationId xmlns:a16="http://schemas.microsoft.com/office/drawing/2014/main" id="{EF5A242A-AC09-EABD-C06A-C109AEAF2D8C}"/>
              </a:ext>
            </a:extLst>
          </p:cNvPr>
          <p:cNvSpPr>
            <a:spLocks noGrp="1"/>
          </p:cNvSpPr>
          <p:nvPr>
            <p:ph type="title"/>
          </p:nvPr>
        </p:nvSpPr>
        <p:spPr>
          <a:xfrm>
            <a:off x="522219" y="571731"/>
            <a:ext cx="10627562" cy="1325562"/>
          </a:xfrm>
        </p:spPr>
        <p:txBody>
          <a:bodyPr>
            <a:noAutofit/>
          </a:bodyPr>
          <a:lstStyle/>
          <a:p>
            <a: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Data Insertion into E-commerce Database</a:t>
            </a:r>
            <a:b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br>
            <a:endPar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5639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16A00-DE95-B9DE-46E3-950C03321E3F}"/>
              </a:ext>
            </a:extLst>
          </p:cNvPr>
          <p:cNvSpPr>
            <a:spLocks noGrp="1"/>
          </p:cNvSpPr>
          <p:nvPr>
            <p:ph idx="1"/>
          </p:nvPr>
        </p:nvSpPr>
        <p:spPr>
          <a:xfrm>
            <a:off x="563820" y="1628065"/>
            <a:ext cx="6328631" cy="4621162"/>
          </a:xfrm>
        </p:spPr>
        <p:txBody>
          <a:bodyPr>
            <a:normAutofit/>
          </a:bodyPr>
          <a:lstStyle/>
          <a:p>
            <a:pPr marL="0" indent="0">
              <a:buNone/>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SHOW DATABASES;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Listed available databases, including ecommerce, labs, and others.</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SHOW TABLES;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Displayed tables within the ecommerce database: orders, products, and users.</a:t>
            </a:r>
          </a:p>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DESC orders;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Displayed the describing and structure of the orders table, including fields like id, user_id, product_id, quantity, and order_date.</a:t>
            </a:r>
          </a:p>
        </p:txBody>
      </p:sp>
      <p:pic>
        <p:nvPicPr>
          <p:cNvPr id="4" name="Picture 3">
            <a:extLst>
              <a:ext uri="{FF2B5EF4-FFF2-40B4-BE49-F238E27FC236}">
                <a16:creationId xmlns:a16="http://schemas.microsoft.com/office/drawing/2014/main" id="{FF708AA3-9B3D-24C3-0CA1-3DD4BA310446}"/>
              </a:ext>
            </a:extLst>
          </p:cNvPr>
          <p:cNvPicPr>
            <a:picLocks noChangeAspect="1"/>
          </p:cNvPicPr>
          <p:nvPr/>
        </p:nvPicPr>
        <p:blipFill>
          <a:blip r:embed="rId2"/>
          <a:stretch>
            <a:fillRect/>
          </a:stretch>
        </p:blipFill>
        <p:spPr>
          <a:xfrm>
            <a:off x="7030141" y="1540092"/>
            <a:ext cx="4735729" cy="4972146"/>
          </a:xfrm>
          <a:prstGeom prst="rect">
            <a:avLst/>
          </a:prstGeom>
          <a:ln>
            <a:solidFill>
              <a:schemeClr val="tx1">
                <a:lumMod val="95000"/>
              </a:schemeClr>
            </a:solidFill>
          </a:ln>
        </p:spPr>
      </p:pic>
      <p:sp>
        <p:nvSpPr>
          <p:cNvPr id="2" name="Title 1">
            <a:extLst>
              <a:ext uri="{FF2B5EF4-FFF2-40B4-BE49-F238E27FC236}">
                <a16:creationId xmlns:a16="http://schemas.microsoft.com/office/drawing/2014/main" id="{90B4FFC2-1501-1FF6-8F5D-6B70971F4671}"/>
              </a:ext>
            </a:extLst>
          </p:cNvPr>
          <p:cNvSpPr>
            <a:spLocks noGrp="1"/>
          </p:cNvSpPr>
          <p:nvPr>
            <p:ph type="title"/>
          </p:nvPr>
        </p:nvSpPr>
        <p:spPr>
          <a:xfrm>
            <a:off x="426130" y="520283"/>
            <a:ext cx="9692640" cy="1325562"/>
          </a:xfrm>
        </p:spPr>
        <p:txBody>
          <a:bodyPr>
            <a:noAutofit/>
          </a:bodyPr>
          <a:lstStyle/>
          <a:p>
            <a: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Viewing Database and Table Structure</a:t>
            </a:r>
            <a:b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br>
            <a:endPar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98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16297" y="677863"/>
            <a:ext cx="10182877" cy="1325562"/>
          </a:xfrm>
        </p:spPr>
        <p:txBody>
          <a:bodyPr>
            <a:noAutofit/>
          </a:bodyPr>
          <a:lstStyle/>
          <a:p>
            <a:r>
              <a:rPr lang="en-US" sz="4800"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Listing Databases in MySQL Using Apache Sqoop</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563781" y="2200071"/>
            <a:ext cx="10556502"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sqoop list-databases --connect jdbc:mysql://localhost --username student --password student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Connecting to MySQL Server: Sqoop will connect to the MySQL server running on localhost using the provided credentials.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Listing Databases: Sqoop will then retrieve and list all the databases that the student user has permission to access on the MySQL server.</a:t>
            </a:r>
          </a:p>
        </p:txBody>
      </p:sp>
      <p:pic>
        <p:nvPicPr>
          <p:cNvPr id="5" name="Picture 4">
            <a:extLst>
              <a:ext uri="{FF2B5EF4-FFF2-40B4-BE49-F238E27FC236}">
                <a16:creationId xmlns:a16="http://schemas.microsoft.com/office/drawing/2014/main" id="{8F6900D9-E4BA-7F34-F487-787F38FF72C0}"/>
              </a:ext>
            </a:extLst>
          </p:cNvPr>
          <p:cNvPicPr>
            <a:picLocks noChangeAspect="1"/>
          </p:cNvPicPr>
          <p:nvPr/>
        </p:nvPicPr>
        <p:blipFill>
          <a:blip r:embed="rId2"/>
          <a:stretch>
            <a:fillRect/>
          </a:stretch>
        </p:blipFill>
        <p:spPr>
          <a:xfrm>
            <a:off x="4155703" y="4284458"/>
            <a:ext cx="7620000" cy="2266950"/>
          </a:xfrm>
          <a:prstGeom prst="rect">
            <a:avLst/>
          </a:prstGeom>
          <a:ln>
            <a:solidFill>
              <a:schemeClr val="tx1"/>
            </a:solidFill>
          </a:ln>
        </p:spPr>
      </p:pic>
    </p:spTree>
    <p:extLst>
      <p:ext uri="{BB962C8B-B14F-4D97-AF65-F5344CB8AC3E}">
        <p14:creationId xmlns:p14="http://schemas.microsoft.com/office/powerpoint/2010/main" val="348819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D46-7396-4661-5A38-92E12F1BF8A7}"/>
              </a:ext>
            </a:extLst>
          </p:cNvPr>
          <p:cNvSpPr>
            <a:spLocks noGrp="1"/>
          </p:cNvSpPr>
          <p:nvPr>
            <p:ph type="title"/>
          </p:nvPr>
        </p:nvSpPr>
        <p:spPr>
          <a:xfrm>
            <a:off x="406466" y="503238"/>
            <a:ext cx="9692640" cy="1325562"/>
          </a:xfrm>
        </p:spPr>
        <p:txBody>
          <a:bodyPr/>
          <a:lstStyle/>
          <a:p>
            <a:r>
              <a:rPr lang="en-US" dirty="0">
                <a:solidFill>
                  <a:srgbClr val="006462"/>
                </a:solidFill>
                <a:latin typeface="Calibri Light" panose="020F0302020204030204" pitchFamily="34" charset="0"/>
                <a:ea typeface="Calibri Light" panose="020F0302020204030204" pitchFamily="34" charset="0"/>
                <a:cs typeface="Calibri Light" panose="020F0302020204030204" pitchFamily="34" charset="0"/>
              </a:rPr>
              <a:t>Importing All Tables from MySQL to Hadoop Using Sqoop</a:t>
            </a:r>
          </a:p>
        </p:txBody>
      </p:sp>
      <p:sp>
        <p:nvSpPr>
          <p:cNvPr id="3" name="Content Placeholder 2">
            <a:extLst>
              <a:ext uri="{FF2B5EF4-FFF2-40B4-BE49-F238E27FC236}">
                <a16:creationId xmlns:a16="http://schemas.microsoft.com/office/drawing/2014/main" id="{56652577-355E-0B85-800E-2EF3564579DB}"/>
              </a:ext>
            </a:extLst>
          </p:cNvPr>
          <p:cNvSpPr>
            <a:spLocks noGrp="1"/>
          </p:cNvSpPr>
          <p:nvPr>
            <p:ph idx="1"/>
          </p:nvPr>
        </p:nvSpPr>
        <p:spPr>
          <a:xfrm>
            <a:off x="406466" y="2003425"/>
            <a:ext cx="10998953" cy="4351337"/>
          </a:xfrm>
        </p:spPr>
        <p:txBody>
          <a:bodyPr>
            <a:normAutofit/>
          </a:bodyPr>
          <a:lstStyle/>
          <a:p>
            <a:r>
              <a:rPr lang="en-US" dirty="0">
                <a:solidFill>
                  <a:srgbClr val="ABD0DD"/>
                </a:solidFill>
                <a:latin typeface="Calibri Light" panose="020F0302020204030204" pitchFamily="34" charset="0"/>
                <a:ea typeface="Calibri Light" panose="020F0302020204030204" pitchFamily="34" charset="0"/>
                <a:cs typeface="Calibri Light" panose="020F0302020204030204" pitchFamily="34" charset="0"/>
              </a:rPr>
              <a:t>sqoop import-all-tables --connect jdbc:mysql://localhost/labs --username student --password student</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Connecting to MySQL Database: Sqoop will connect to the MySQL server running on localhost and access the labs database using the credentials provided.</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Importing All Tables: Sqoop will automatically detect all the tables present in the labs database and import them into (HDFS). Each table will be imported as a separate directory in HDFS.</a:t>
            </a:r>
          </a:p>
          <a:p>
            <a:pPr marL="0" indent="0">
              <a:buNone/>
            </a:pPr>
            <a:r>
              <a:rPr lang="en-US" dirty="0">
                <a:latin typeface="Calibri Light" panose="020F0302020204030204" pitchFamily="34" charset="0"/>
                <a:ea typeface="Calibri Light" panose="020F0302020204030204" pitchFamily="34" charset="0"/>
                <a:cs typeface="Calibri Light" panose="020F0302020204030204" pitchFamily="34" charset="0"/>
              </a:rPr>
              <a:t>Making it a convenient way to migrate an entire database into HDFS for further processing or analysis using Hadoop's ecosystem (e.g., MapReduce, Hive, etc.).</a:t>
            </a:r>
          </a:p>
        </p:txBody>
      </p:sp>
      <p:pic>
        <p:nvPicPr>
          <p:cNvPr id="6" name="Picture 5">
            <a:extLst>
              <a:ext uri="{FF2B5EF4-FFF2-40B4-BE49-F238E27FC236}">
                <a16:creationId xmlns:a16="http://schemas.microsoft.com/office/drawing/2014/main" id="{FD227CC3-F93A-2AC0-2AF7-24A50BF4AD2F}"/>
              </a:ext>
            </a:extLst>
          </p:cNvPr>
          <p:cNvPicPr>
            <a:picLocks noChangeAspect="1"/>
          </p:cNvPicPr>
          <p:nvPr/>
        </p:nvPicPr>
        <p:blipFill>
          <a:blip r:embed="rId2"/>
          <a:stretch>
            <a:fillRect/>
          </a:stretch>
        </p:blipFill>
        <p:spPr>
          <a:xfrm>
            <a:off x="5061709" y="4935229"/>
            <a:ext cx="6825490" cy="1603990"/>
          </a:xfrm>
          <a:prstGeom prst="rect">
            <a:avLst/>
          </a:prstGeom>
          <a:ln>
            <a:solidFill>
              <a:schemeClr val="tx1"/>
            </a:solidFill>
          </a:ln>
        </p:spPr>
      </p:pic>
    </p:spTree>
    <p:extLst>
      <p:ext uri="{BB962C8B-B14F-4D97-AF65-F5344CB8AC3E}">
        <p14:creationId xmlns:p14="http://schemas.microsoft.com/office/powerpoint/2010/main" val="3293278545"/>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TM03457515[[fn=View]]</Template>
  <TotalTime>587</TotalTime>
  <Words>1457</Words>
  <Application>Microsoft Office PowerPoint</Application>
  <PresentationFormat>Widescreen</PresentationFormat>
  <Paragraphs>87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 Light</vt:lpstr>
      <vt:lpstr>Century Schoolbook</vt:lpstr>
      <vt:lpstr>Wingdings 2</vt:lpstr>
      <vt:lpstr>View</vt:lpstr>
      <vt:lpstr>Assignment Ch 3</vt:lpstr>
      <vt:lpstr>Objectives</vt:lpstr>
      <vt:lpstr>Scenario</vt:lpstr>
      <vt:lpstr>Component Descriptions</vt:lpstr>
      <vt:lpstr>Setting Up an E-commerce Database </vt:lpstr>
      <vt:lpstr>Data Insertion into E-commerce Database </vt:lpstr>
      <vt:lpstr>Viewing Database and Table Structure </vt:lpstr>
      <vt:lpstr>Listing Databases in MySQL Using Apache Sqoop</vt:lpstr>
      <vt:lpstr>Importing All Tables from MySQL to Hadoop Using Sqoop</vt:lpstr>
      <vt:lpstr>Creating a Directory in HDFS for Data Storage</vt:lpstr>
      <vt:lpstr>Incremental Import of Products Table into HDFS Using Sqoop</vt:lpstr>
      <vt:lpstr>Viewing and Listing Imported Files in HDFS</vt:lpstr>
      <vt:lpstr>Managing Zookeeper and Kafka Services</vt:lpstr>
      <vt:lpstr>Preparing Kafka Environment</vt:lpstr>
      <vt:lpstr>Starting a Flume Agent</vt:lpstr>
      <vt:lpstr>Running a Python Script and Navigating Directories</vt:lpstr>
      <vt:lpstr>Consuming Kafka Streams with Kafka Console Consumer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yomna gamal</dc:creator>
  <cp:lastModifiedBy>yomna gamal</cp:lastModifiedBy>
  <cp:revision>11</cp:revision>
  <dcterms:created xsi:type="dcterms:W3CDTF">2024-08-10T14:50:22Z</dcterms:created>
  <dcterms:modified xsi:type="dcterms:W3CDTF">2024-12-28T18:51:16Z</dcterms:modified>
</cp:coreProperties>
</file>